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9" r:id="rId56"/>
    <p:sldId id="377" r:id="rId57"/>
    <p:sldId id="378" r:id="rId58"/>
    <p:sldId id="381" r:id="rId59"/>
    <p:sldId id="380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8" r:id="rId74"/>
    <p:sldId id="395" r:id="rId75"/>
    <p:sldId id="411" r:id="rId76"/>
    <p:sldId id="403" r:id="rId77"/>
    <p:sldId id="400" r:id="rId78"/>
    <p:sldId id="399" r:id="rId79"/>
    <p:sldId id="401" r:id="rId80"/>
    <p:sldId id="402" r:id="rId81"/>
    <p:sldId id="404" r:id="rId82"/>
    <p:sldId id="406" r:id="rId83"/>
    <p:sldId id="405" r:id="rId84"/>
    <p:sldId id="409" r:id="rId85"/>
    <p:sldId id="410" r:id="rId86"/>
    <p:sldId id="408" r:id="rId87"/>
    <p:sldId id="412" r:id="rId88"/>
    <p:sldId id="413" r:id="rId89"/>
    <p:sldId id="415" r:id="rId90"/>
    <p:sldId id="416" r:id="rId91"/>
    <p:sldId id="421" r:id="rId92"/>
    <p:sldId id="417" r:id="rId93"/>
    <p:sldId id="418" r:id="rId94"/>
    <p:sldId id="420" r:id="rId95"/>
    <p:sldId id="419" r:id="rId96"/>
    <p:sldId id="422" r:id="rId97"/>
    <p:sldId id="423" r:id="rId98"/>
    <p:sldId id="424" r:id="rId99"/>
    <p:sldId id="426" r:id="rId100"/>
    <p:sldId id="425" r:id="rId101"/>
    <p:sldId id="427" r:id="rId102"/>
    <p:sldId id="428" r:id="rId103"/>
    <p:sldId id="429" r:id="rId104"/>
    <p:sldId id="430" r:id="rId105"/>
    <p:sldId id="431" r:id="rId106"/>
    <p:sldId id="432" r:id="rId107"/>
    <p:sldId id="433" r:id="rId108"/>
    <p:sldId id="434" r:id="rId109"/>
    <p:sldId id="435" r:id="rId110"/>
    <p:sldId id="437" r:id="rId111"/>
    <p:sldId id="436" r:id="rId112"/>
    <p:sldId id="438" r:id="rId113"/>
    <p:sldId id="439" r:id="rId114"/>
  </p:sldIdLst>
  <p:sldSz cx="12192000" cy="6858000"/>
  <p:notesSz cx="6858000" cy="9144000"/>
  <p:embeddedFontLst>
    <p:embeddedFont>
      <p:font typeface="KoPubWorld돋움체_Pro Medium" pitchFamily="2" charset="-127"/>
      <p:regular r:id="rId117"/>
    </p:embeddedFont>
    <p:embeddedFont>
      <p:font typeface="맑은 고딕" panose="020B0503020000020004" pitchFamily="34" charset="-127"/>
      <p:regular r:id="rId118"/>
      <p:bold r:id="rId119"/>
    </p:embeddedFont>
    <p:embeddedFont>
      <p:font typeface="08서울한강체 L" panose="020F0502020204030204" pitchFamily="34" charset="0"/>
      <p:regular r:id="rId120"/>
      <p:bold r:id="rId121"/>
      <p:italic r:id="rId122"/>
      <p:boldItalic r:id="rId123"/>
    </p:embeddedFont>
    <p:embeddedFont>
      <p:font typeface="Arial Unicode MS" panose="020B0604020202020204" pitchFamily="34" charset="-128"/>
      <p:regular r:id="rId124"/>
    </p:embeddedFont>
    <p:embeddedFont>
      <p:font typeface="Calibri" panose="020F0502020204030204" pitchFamily="34" charset="0"/>
      <p:regular r:id="rId125"/>
      <p:bold r:id="rId126"/>
      <p:italic r:id="rId127"/>
      <p:boldItalic r:id="rId128"/>
    </p:embeddedFont>
    <p:embeddedFont>
      <p:font typeface="Consolas" panose="020B0609020204030204" pitchFamily="49" charset="0"/>
      <p:regular r:id="rId129"/>
      <p:bold r:id="rId130"/>
      <p:italic r:id="rId131"/>
      <p:boldItalic r:id="rId132"/>
    </p:embeddedFont>
    <p:embeddedFont>
      <p:font typeface="KoPubDotum_Pro Bold" pitchFamily="2" charset="-127"/>
      <p:bold r:id="rId133"/>
    </p:embeddedFont>
    <p:embeddedFont>
      <p:font typeface="KOPUBDOTUM_PRO MEDIUM" pitchFamily="2" charset="-127"/>
      <p:regular r:id="rId134"/>
    </p:embeddedFont>
    <p:embeddedFont>
      <p:font typeface="KOPUBDOTUM_PRO MEDIUM" pitchFamily="2" charset="-127"/>
      <p:regular r:id="rId134"/>
    </p:embeddedFont>
    <p:embeddedFont>
      <p:font typeface="NanumSquare" panose="020B0600000101010101" pitchFamily="34" charset="-127"/>
      <p:regular r:id="rId135"/>
    </p:embeddedFont>
    <p:embeddedFont>
      <p:font typeface="NanumSquare Bold" panose="020B0600000101010101" pitchFamily="34" charset="-127"/>
      <p:bold r:id="rId136"/>
    </p:embeddedFont>
    <p:embeddedFont>
      <p:font typeface="NanumSquare ExtraBold" panose="020B0600000101010101" pitchFamily="34" charset="-127"/>
      <p:bold r:id="rId137"/>
    </p:embeddedFont>
    <p:embeddedFont>
      <p:font typeface="NanumSquare Light" panose="020B0600000101010101" pitchFamily="34" charset="-127"/>
      <p:regular r:id="rId138"/>
    </p:embeddedFont>
    <p:embeddedFont>
      <p:font typeface="Noto Sans" panose="020B0502040504020204" pitchFamily="34" charset="0"/>
      <p:regular r:id="rId139"/>
      <p:bold r:id="rId1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6" autoAdjust="0"/>
    <p:restoredTop sz="94366"/>
  </p:normalViewPr>
  <p:slideViewPr>
    <p:cSldViewPr snapToGrid="0" showGuides="1">
      <p:cViewPr varScale="1">
        <p:scale>
          <a:sx n="116" d="100"/>
          <a:sy n="116" d="100"/>
        </p:scale>
        <p:origin x="816" y="1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7.fntdata"/><Relationship Id="rId128" Type="http://schemas.openxmlformats.org/officeDocument/2006/relationships/font" Target="fonts/font12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2.fntdata"/><Relationship Id="rId134" Type="http://schemas.openxmlformats.org/officeDocument/2006/relationships/font" Target="fonts/font18.fntdata"/><Relationship Id="rId139" Type="http://schemas.openxmlformats.org/officeDocument/2006/relationships/font" Target="fonts/font2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8.fntdata"/><Relationship Id="rId129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4.fntdata"/><Relationship Id="rId135" Type="http://schemas.openxmlformats.org/officeDocument/2006/relationships/font" Target="fonts/font1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131" Type="http://schemas.openxmlformats.org/officeDocument/2006/relationships/font" Target="fonts/font15.fntdata"/><Relationship Id="rId136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5.fntdata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13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6.fntdata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7.fntdata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2021/06/22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3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9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6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796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288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7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0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5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218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950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5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01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41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498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9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28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910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499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186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107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486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53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022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9330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292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518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842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7829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637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0436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330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865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9724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9613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6472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291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75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8289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52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2021. 6. 22.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(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PARTITION BY Event ORDER BY Event ASC, Year ASC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year |    event     | champion | </a:t>
            </a:r>
            <a:r>
              <a:rPr lang="en-US" dirty="0" err="1"/>
              <a:t>last_champion</a:t>
            </a:r>
            <a:r>
              <a:rPr lang="en-US" dirty="0"/>
              <a:t> </a:t>
            </a:r>
          </a:p>
          <a:p>
            <a:r>
              <a:rPr lang="en-US" dirty="0"/>
              <a:t>------+--------------+----------+---------------</a:t>
            </a:r>
          </a:p>
          <a:p>
            <a:r>
              <a:rPr lang="en-US" dirty="0"/>
              <a:t> 2004 | Discus Throw | LTU      | </a:t>
            </a:r>
          </a:p>
          <a:p>
            <a:r>
              <a:rPr lang="en-US" dirty="0"/>
              <a:t> 2008 | Discus Throw | EST      | LTU   </a:t>
            </a:r>
          </a:p>
          <a:p>
            <a:r>
              <a:rPr lang="en-US" dirty="0"/>
              <a:t> 2012 | Discus Throw | GER      | EST   </a:t>
            </a:r>
          </a:p>
          <a:p>
            <a:r>
              <a:rPr lang="en-US" dirty="0"/>
              <a:t> 2004 | Triple Jump  | SWE      | </a:t>
            </a:r>
          </a:p>
          <a:p>
            <a:r>
              <a:rPr lang="en-US" dirty="0"/>
              <a:t> 2008 | Triple Jump  | POR      | SWE   </a:t>
            </a:r>
          </a:p>
          <a:p>
            <a:r>
              <a:rPr lang="en-US" dirty="0"/>
              <a:t> 2012 | Triple Jump  | USA      | POR   </a:t>
            </a:r>
          </a:p>
          <a:p>
            <a:r>
              <a:rPr lang="en-US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56D105-EA1D-9F40-8C5F-F6FA2E8B4945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2263063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97FAB6E-E6D5-9345-8245-AAD134A4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0" y="3303353"/>
            <a:ext cx="516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3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" panose="020B0502040504020204" pitchFamily="34" charset="0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성별과 </a:t>
            </a:r>
            <a:r>
              <a:rPr lang="ko-KR" altLang="en-US" sz="2400" dirty="0" err="1">
                <a:solidFill>
                  <a:srgbClr val="000000"/>
                </a:solidFill>
                <a:latin typeface="Noto Sans" panose="020B0502040504020204" pitchFamily="34" charset="0"/>
              </a:rPr>
              <a:t>이벤트별로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AB8D8DB-DDBA-E44F-B7B0-66B0E611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81053"/>
            <a:ext cx="701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2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Relative vs Absolute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910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주요 함수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3001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LAG(column,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n) 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 앞의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Lead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column, n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 뒤의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bsolute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FIRST_VALUE(column)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첫번째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L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마지막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928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각 연도마다 현재 금메달리스트와 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개 대회 이후의 메달리스트를 같이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FC435FF-B254-EB49-BB93-B30E09E2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68651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98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" panose="020B0502040504020204" pitchFamily="34" charset="0"/>
              </a:rPr>
              <a:t>모든 선수와 첫 번째 선수를 알파벳 순서대로 조회합니다</a:t>
            </a:r>
            <a:r>
              <a:rPr lang="en-US" altLang="ko-KR" sz="24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9275F6E-E951-D044-BBE7-79A85840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42" y="3429000"/>
            <a:ext cx="5264915" cy="2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7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올림픽 경기가 열렸던 해외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본 데이터에서 올림픽 경기가 열렸던 마지막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76376-6D34-6F4A-93F0-EEC03EEE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54" y="3045479"/>
            <a:ext cx="3918245" cy="31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34" charset="-127"/>
                <a:cs typeface="+mn-cs"/>
              </a:rPr>
              <a:t>Ranking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914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8AB1-3316-AA42-9FD5-DBC125779697}"/>
              </a:ext>
            </a:extLst>
          </p:cNvPr>
          <p:cNvSpPr/>
          <p:nvPr/>
        </p:nvSpPr>
        <p:spPr>
          <a:xfrm>
            <a:off x="432908" y="2896503"/>
            <a:ext cx="6096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Country,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COUNT(DISTINCT Year) AS Games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Country IN ('GBR', 'DEN', 'FRA’, </a:t>
            </a:r>
          </a:p>
          <a:p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'ITA', 'AUT', 'BEL', </a:t>
            </a:r>
          </a:p>
          <a:p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ko-KR" alt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                    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'NOR', 'JPN', 'KOR')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 Country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7245D-E380-F043-A618-2DA11A8D168D}"/>
              </a:ext>
            </a:extLst>
          </p:cNvPr>
          <p:cNvSpPr/>
          <p:nvPr/>
        </p:nvSpPr>
        <p:spPr>
          <a:xfrm>
            <a:off x="6727634" y="2896503"/>
            <a:ext cx="498739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country | games </a:t>
            </a:r>
          </a:p>
          <a:p>
            <a:r>
              <a:rPr lang="en-US" dirty="0"/>
              <a:t>---------+-------</a:t>
            </a:r>
          </a:p>
          <a:p>
            <a:r>
              <a:rPr lang="en-US" dirty="0"/>
              <a:t> GBR     |    27</a:t>
            </a:r>
          </a:p>
          <a:p>
            <a:r>
              <a:rPr lang="en-US" dirty="0"/>
              <a:t> DEN     |    26</a:t>
            </a:r>
          </a:p>
          <a:p>
            <a:r>
              <a:rPr lang="en-US" dirty="0"/>
              <a:t> FRA     |    26</a:t>
            </a:r>
          </a:p>
          <a:p>
            <a:r>
              <a:rPr lang="en-US" dirty="0"/>
              <a:t> ITA     |    25</a:t>
            </a:r>
          </a:p>
          <a:p>
            <a:r>
              <a:rPr lang="en-US" dirty="0"/>
              <a:t> AUT     |    24</a:t>
            </a:r>
          </a:p>
          <a:p>
            <a:r>
              <a:rPr lang="en-US" dirty="0"/>
              <a:t> BEL     |    24</a:t>
            </a:r>
          </a:p>
          <a:p>
            <a:r>
              <a:rPr lang="en-US" dirty="0"/>
              <a:t> NOR     |    22</a:t>
            </a:r>
          </a:p>
          <a:p>
            <a:r>
              <a:rPr lang="en-US" dirty="0"/>
              <a:t> JPN     |    20</a:t>
            </a:r>
          </a:p>
          <a:p>
            <a:r>
              <a:rPr lang="en-US" dirty="0"/>
              <a:t> KOR     |    15</a:t>
            </a:r>
          </a:p>
          <a:p>
            <a:r>
              <a:rPr lang="en-US" dirty="0"/>
              <a:t>(9 rows)</a:t>
            </a:r>
          </a:p>
        </p:txBody>
      </p:sp>
    </p:spTree>
    <p:extLst>
      <p:ext uri="{BB962C8B-B14F-4D97-AF65-F5344CB8AC3E}">
        <p14:creationId xmlns:p14="http://schemas.microsoft.com/office/powerpoint/2010/main" val="306854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Noto Sans" panose="020B0502040504020204" pitchFamily="34" charset="0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Noto Sans" panose="020B0502040504020204" pitchFamily="34" charset="0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143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5A0B-B533-A143-8FFD-CDA2915BCB54}"/>
              </a:ext>
            </a:extLst>
          </p:cNvPr>
          <p:cNvSpPr/>
          <p:nvPr/>
        </p:nvSpPr>
        <p:spPr>
          <a:xfrm>
            <a:off x="510027" y="1075674"/>
            <a:ext cx="5989926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Country, COUNT(DISTINCT Year) AS Games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Where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Country IN ('GBR', 'DEN', 'FRA’,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'ITA', 'AUT', 'BEL’,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'NOR', 'JPN', 'KOR’)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GROUP BY Country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ORDER BY GAMES DESC)</a:t>
            </a:r>
          </a:p>
          <a:p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Country, Games,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ROW_NUMBER()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Rank_N</a:t>
            </a:r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     DENSE_RANK()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Dense_Rank_N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altLang="ko-KR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Games DESC, Country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C4E87D-A740-6440-8AD2-F443851E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26" y="1966851"/>
            <a:ext cx="4654396" cy="3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9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각 선수의 순위를 매깁니다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숫자가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랭킹이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값이 같을 경우 숫자가 동일하다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8DEB754-1BC5-C449-A40C-852794A3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09" y="2706453"/>
            <a:ext cx="5397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89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일본과 한국 각 나라의 운동선수들을 그들이 획득한 메달의 개수로 순위를 매긴다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A61ECA0-5617-914A-AE14-355A4D55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3" y="2577144"/>
            <a:ext cx="4025900" cy="36068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822435-6972-3148-861E-8C43DD35B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80" y="3059744"/>
            <a:ext cx="4051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/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비교연산자</a:t>
            </a:r>
            <a:r>
              <a:rPr lang="en-US" altLang="ko-KR" dirty="0"/>
              <a:t>(=,</a:t>
            </a:r>
            <a:r>
              <a:rPr lang="ko-KR" altLang="en-US" dirty="0"/>
              <a:t> </a:t>
            </a:r>
            <a:r>
              <a:rPr lang="en-US" altLang="ko-KR" dirty="0"/>
              <a:t>&lt;,</a:t>
            </a:r>
            <a:r>
              <a:rPr lang="ko-KR" altLang="en-US" dirty="0"/>
              <a:t> </a:t>
            </a:r>
            <a:r>
              <a:rPr lang="en-US" altLang="ko-KR" dirty="0"/>
              <a:t>&lt;=,</a:t>
            </a:r>
            <a:r>
              <a:rPr lang="ko-KR" altLang="en-US" dirty="0"/>
              <a:t> </a:t>
            </a:r>
            <a:r>
              <a:rPr lang="en-US" altLang="ko-KR" dirty="0"/>
              <a:t>&gt;=,</a:t>
            </a:r>
            <a:r>
              <a:rPr lang="ko-KR" altLang="en-US" dirty="0"/>
              <a:t> </a:t>
            </a:r>
            <a:r>
              <a:rPr lang="en-US" altLang="ko-KR" dirty="0"/>
              <a:t>&lt;&gt;)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IN,</a:t>
            </a:r>
            <a:r>
              <a:rPr lang="ko-KR" altLang="en-US" dirty="0"/>
              <a:t> </a:t>
            </a:r>
            <a:r>
              <a:rPr lang="en-US" altLang="ko-KR" dirty="0"/>
              <a:t>ANY,</a:t>
            </a:r>
            <a:r>
              <a:rPr lang="ko-KR" altLang="en-US" dirty="0"/>
              <a:t> </a:t>
            </a:r>
            <a:r>
              <a:rPr lang="en-US" altLang="ko-KR" dirty="0"/>
              <a:t>ALL,</a:t>
            </a:r>
            <a:r>
              <a:rPr lang="ko-KR" altLang="en-US" dirty="0"/>
              <a:t> </a:t>
            </a:r>
            <a:r>
              <a:rPr lang="en-US" altLang="ko-KR" dirty="0"/>
              <a:t>EXISTS</a:t>
            </a:r>
            <a:r>
              <a:rPr lang="ko-KR" altLang="en-US" dirty="0"/>
              <a:t> 사용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41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/docs/8.1/functions-</a:t>
            </a:r>
            <a:r>
              <a:rPr lang="en-US" altLang="ko-KR" dirty="0" err="1"/>
              <a:t>subquery.html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WHERE and SELECT</a:t>
            </a:r>
            <a:endParaRPr lang="en-KR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+mj-lt"/>
              </a:rPr>
              <a:t>Subquery with FROM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/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12859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537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towardsdatascience.com</a:t>
            </a:r>
            <a:r>
              <a:rPr lang="en-US" altLang="ko-KR" sz="1200" dirty="0"/>
              <a:t>/sql-window-function-demonstrated-with-real-interview-questions-from-leetcode-e83e28edaabc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4630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</a:t>
            </a:r>
            <a:r>
              <a:rPr lang="en-US" altLang="ko-KR" sz="1200" dirty="0" err="1"/>
              <a:t>sundaskhalid.medium.com</a:t>
            </a:r>
            <a:r>
              <a:rPr lang="en-US" altLang="ko-KR" sz="1200" dirty="0"/>
              <a:t>/sql-window-function-vs-group-by-b246d14223d2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34941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93516"/>
              </p:ext>
            </p:extLst>
          </p:nvPr>
        </p:nvGraphicFramePr>
        <p:xfrm>
          <a:off x="2032782" y="3336582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 ) OVER ( 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 Function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+mj-lt"/>
              </a:rPr>
              <a:t>ORDER BY</a:t>
            </a:r>
            <a:endParaRPr lang="en-KR" sz="3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/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88214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rgbClr val="7030A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(ORDER BY Year DESC, Event ASC)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PARTITION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맑은 고딕" panose="020F0302020204030204"/>
                <a:ea typeface="+mn-ea"/>
                <a:cs typeface="+mn-cs"/>
              </a:rPr>
              <a:t> BY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16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PARTITION BY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테이블을 각 칼럼의 값에 따라서 분할을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각 파티션에 따라 새롭게 정의를 내립니다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LAG</a:t>
            </a:r>
            <a:r>
              <a:rPr lang="ko-KR" altLang="en-US" sz="2400" dirty="0">
                <a:solidFill>
                  <a:srgbClr val="000000"/>
                </a:solidFill>
                <a:latin typeface="Helvetica" pitchFamily="2" charset="0"/>
              </a:rPr>
              <a:t>는 이전 행이 동일한 파티션에 있는 경우에만 행의 이전 값을 가져옵니다</a:t>
            </a:r>
            <a:r>
              <a:rPr lang="en-US" altLang="ko-KR" sz="24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1399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YEAR, Event, Champion, 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LAG(Champion) OVER</a:t>
            </a: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sz="1600" dirty="0">
                <a:solidFill>
                  <a:srgbClr val="7030A0"/>
                </a:solidFill>
                <a:latin typeface="KoPubDotum_Pro Medium" pitchFamily="2" charset="-127"/>
                <a:ea typeface="KoPubDotum_Pro Medium" pitchFamily="2" charset="-127"/>
              </a:rPr>
              <a:t>(ORDER BY Event ASC, Year ASC) </a:t>
            </a:r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78D1D-5851-D345-B11C-A39B6DC2B5AD}"/>
              </a:ext>
            </a:extLst>
          </p:cNvPr>
          <p:cNvSpPr/>
          <p:nvPr/>
        </p:nvSpPr>
        <p:spPr>
          <a:xfrm>
            <a:off x="6749668" y="1497361"/>
            <a:ext cx="4987390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KR" dirty="0"/>
              <a:t> year |    event     | champion | last_champion </a:t>
            </a:r>
          </a:p>
          <a:p>
            <a:r>
              <a:rPr lang="en-KR" dirty="0"/>
              <a:t>------+--------------+----------+---------------</a:t>
            </a:r>
          </a:p>
          <a:p>
            <a:r>
              <a:rPr lang="en-KR" dirty="0"/>
              <a:t> 2004 | Discus Throw | LTU      | </a:t>
            </a:r>
          </a:p>
          <a:p>
            <a:r>
              <a:rPr lang="en-KR" dirty="0"/>
              <a:t> 2008 | Discus Throw | EST      | LTU   </a:t>
            </a:r>
          </a:p>
          <a:p>
            <a:r>
              <a:rPr lang="en-KR" dirty="0"/>
              <a:t> 2012 | Discus Throw | GER      | EST   </a:t>
            </a:r>
          </a:p>
          <a:p>
            <a:r>
              <a:rPr lang="en-KR" dirty="0"/>
              <a:t> 2004 | Triple Jump  | SWE      | GER   </a:t>
            </a:r>
          </a:p>
          <a:p>
            <a:r>
              <a:rPr lang="en-KR" dirty="0"/>
              <a:t> 2008 | Triple Jump  | POR      | SWE   </a:t>
            </a:r>
          </a:p>
          <a:p>
            <a:r>
              <a:rPr lang="en-KR" dirty="0"/>
              <a:t> 2012 | Triple Jump  | USA      | POR   </a:t>
            </a:r>
          </a:p>
          <a:p>
            <a:r>
              <a:rPr lang="en-KR" dirty="0"/>
              <a:t>(6 rows)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2990-774A-3743-98F6-EC4EFD611BA0}"/>
              </a:ext>
            </a:extLst>
          </p:cNvPr>
          <p:cNvSpPr txBox="1"/>
          <p:nvPr/>
        </p:nvSpPr>
        <p:spPr>
          <a:xfrm>
            <a:off x="6644586" y="83632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Result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4EAAC-EF4C-E947-9C36-5A4ABBADBD51}"/>
              </a:ext>
            </a:extLst>
          </p:cNvPr>
          <p:cNvSpPr/>
          <p:nvPr/>
        </p:nvSpPr>
        <p:spPr>
          <a:xfrm>
            <a:off x="10146535" y="2897436"/>
            <a:ext cx="550843" cy="3194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/>
          </a:p>
        </p:txBody>
      </p:sp>
    </p:spTree>
    <p:extLst>
      <p:ext uri="{BB962C8B-B14F-4D97-AF65-F5344CB8AC3E}">
        <p14:creationId xmlns:p14="http://schemas.microsoft.com/office/powerpoint/2010/main" val="372477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12902</TotalTime>
  <Words>4456</Words>
  <Application>Microsoft Macintosh PowerPoint</Application>
  <PresentationFormat>Widescreen</PresentationFormat>
  <Paragraphs>848</Paragraphs>
  <Slides>113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34" baseType="lpstr">
      <vt:lpstr>NanumSquare</vt:lpstr>
      <vt:lpstr>Arial</vt:lpstr>
      <vt:lpstr>KoPubWorld돋움체_Pro Medium</vt:lpstr>
      <vt:lpstr>KOPUBDOTUM_PRO MEDIUM</vt:lpstr>
      <vt:lpstr>08서울한강체 L</vt:lpstr>
      <vt:lpstr>나눔스퀘어_ac Light</vt:lpstr>
      <vt:lpstr>Courier New</vt:lpstr>
      <vt:lpstr>Calibri</vt:lpstr>
      <vt:lpstr>Consolas</vt:lpstr>
      <vt:lpstr>NanumSquare ExtraBold</vt:lpstr>
      <vt:lpstr>Wingdings</vt:lpstr>
      <vt:lpstr>나눔스퀘어_ac Bold</vt:lpstr>
      <vt:lpstr>NanumSquare Bold</vt:lpstr>
      <vt:lpstr>NanumSquare Light</vt:lpstr>
      <vt:lpstr>맑은 고딕</vt:lpstr>
      <vt:lpstr>Helvetica</vt:lpstr>
      <vt:lpstr>KoPubDotum_Pro Bold</vt:lpstr>
      <vt:lpstr>Arial Unicode MS</vt:lpstr>
      <vt:lpstr>Noto Sans</vt:lpstr>
      <vt:lpstr>KOPUBDOTUM_PRO MEDIUM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350</cp:revision>
  <dcterms:created xsi:type="dcterms:W3CDTF">2020-11-29T05:15:19Z</dcterms:created>
  <dcterms:modified xsi:type="dcterms:W3CDTF">2021-06-22T13:51:18Z</dcterms:modified>
</cp:coreProperties>
</file>